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4" r:id="rId4"/>
  </p:sldMasterIdLst>
  <p:notesMasterIdLst>
    <p:notesMasterId r:id="rId19"/>
  </p:notesMasterIdLst>
  <p:sldIdLst>
    <p:sldId id="256" r:id="rId5"/>
    <p:sldId id="258" r:id="rId6"/>
    <p:sldId id="259" r:id="rId7"/>
    <p:sldId id="272" r:id="rId8"/>
    <p:sldId id="261" r:id="rId9"/>
    <p:sldId id="262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11E19A-3A74-4C61-BB18-11CEB43889A9}" v="2619" dt="2024-11-19T01:04:43.864"/>
    <p1510:client id="{62BFB238-E68A-EBD7-899E-8DDEC863C03F}" v="21" dt="2024-11-19T01:14:21.858"/>
    <p1510:client id="{67994BB6-24D2-FAB2-CFF0-4B9BC3E1D196}" v="510" dt="2024-11-18T23:51:00.427"/>
    <p1510:client id="{D5883AA1-25A5-8AF5-E573-AB5A827FAA24}" v="453" dt="2024-11-19T00:38:10.875"/>
    <p1510:client id="{F5365A2F-90D7-FEF5-E617-CC94C6EA2C69}" v="51" dt="2024-11-18T21:57:46.2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41A0C6-3E82-4412-B84E-24E104875129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F793AE-B217-4FB6-AE1A-A6186E231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134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Chris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793AE-B217-4FB6-AE1A-A6186E231E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65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Rohit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latin typeface="Calibri"/>
                <a:ea typeface="Calibri"/>
                <a:cs typeface="Calibri"/>
              </a:rPr>
              <a:t>Assumed that the customer already have existing points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latin typeface="Calibri"/>
                <a:ea typeface="Calibri"/>
                <a:cs typeface="Calibri"/>
              </a:rPr>
              <a:t>We added more points per $ spent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latin typeface="Calibri"/>
                <a:ea typeface="Calibri"/>
                <a:cs typeface="Calibri"/>
              </a:rPr>
              <a:t>Membership Level:</a:t>
            </a:r>
          </a:p>
          <a:p>
            <a:pPr lvl="1" indent="-171450">
              <a:buFont typeface="Courier New"/>
              <a:buChar char="o"/>
            </a:pPr>
            <a:r>
              <a:rPr lang="en-US">
                <a:latin typeface="Calibri"/>
                <a:ea typeface="Calibri"/>
                <a:cs typeface="Calibri"/>
              </a:rPr>
              <a:t>0 – 2000 Bronze</a:t>
            </a:r>
          </a:p>
          <a:p>
            <a:pPr lvl="1" indent="-171450">
              <a:buFont typeface="Courier New"/>
              <a:buChar char="o"/>
            </a:pPr>
            <a:r>
              <a:rPr lang="en-US">
                <a:latin typeface="Calibri"/>
                <a:ea typeface="Calibri"/>
                <a:cs typeface="Calibri"/>
              </a:rPr>
              <a:t>2001 – 5000 Silver</a:t>
            </a:r>
          </a:p>
          <a:p>
            <a:pPr lvl="1" indent="-171450">
              <a:buFont typeface="Courier New"/>
              <a:buChar char="o"/>
            </a:pPr>
            <a:r>
              <a:rPr lang="en-US">
                <a:latin typeface="Calibri"/>
                <a:ea typeface="Calibri"/>
                <a:cs typeface="Calibri"/>
              </a:rPr>
              <a:t>5001 – 8000 Gold</a:t>
            </a:r>
          </a:p>
          <a:p>
            <a:pPr lvl="1" indent="-171450">
              <a:buFont typeface="Courier New"/>
              <a:buChar char="o"/>
            </a:pPr>
            <a:r>
              <a:rPr lang="en-US">
                <a:latin typeface="Calibri"/>
                <a:ea typeface="Calibri"/>
                <a:cs typeface="Calibri"/>
              </a:rPr>
              <a:t>8001 Or More Platinum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793AE-B217-4FB6-AE1A-A6186E231E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14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Yashas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793AE-B217-4FB6-AE1A-A6186E231E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119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Yashas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793AE-B217-4FB6-AE1A-A6186E231E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867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Yashas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793AE-B217-4FB6-AE1A-A6186E231E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654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Yashas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793AE-B217-4FB6-AE1A-A6186E231E6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82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Chris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793AE-B217-4FB6-AE1A-A6186E231E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40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Chris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793AE-B217-4FB6-AE1A-A6186E231E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265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Chris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793AE-B217-4FB6-AE1A-A6186E231E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3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Allison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793AE-B217-4FB6-AE1A-A6186E231E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699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Allison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793AE-B217-4FB6-AE1A-A6186E231E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539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Allison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793AE-B217-4FB6-AE1A-A6186E231E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204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Rohit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10% increment to the employees with the Top Sales amongst all stores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793AE-B217-4FB6-AE1A-A6186E231E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03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Rohit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latin typeface="Calibri"/>
                <a:ea typeface="Calibri"/>
                <a:cs typeface="Calibri"/>
              </a:rPr>
              <a:t>Quantity sold per product per store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latin typeface="Calibri"/>
                <a:ea typeface="Calibri"/>
                <a:cs typeface="Calibri"/>
              </a:rPr>
              <a:t>Percentage of total sales by each product in the store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latin typeface="Calibri"/>
                <a:ea typeface="Calibri"/>
                <a:cs typeface="Calibri"/>
              </a:rPr>
              <a:t>Average Total Amount spent on a product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latin typeface="Calibri"/>
                <a:ea typeface="Calibri"/>
                <a:cs typeface="Calibri"/>
              </a:rPr>
              <a:t>Discount Suggestions:</a:t>
            </a:r>
          </a:p>
          <a:p>
            <a:pPr lvl="1" indent="-171450">
              <a:buFont typeface="Courier New"/>
              <a:buChar char="o"/>
            </a:pPr>
            <a:r>
              <a:rPr lang="en-US">
                <a:latin typeface="Calibri"/>
                <a:ea typeface="Calibri"/>
                <a:cs typeface="Calibri"/>
              </a:rPr>
              <a:t>3 or less -&gt; 15%</a:t>
            </a:r>
            <a:endParaRPr lang="en-US">
              <a:latin typeface="Aptos" panose="02110004020202020204"/>
              <a:ea typeface="Calibri"/>
              <a:cs typeface="Calibri"/>
            </a:endParaRPr>
          </a:p>
          <a:p>
            <a:pPr lvl="1" indent="-171450">
              <a:buFont typeface="Courier New"/>
              <a:buChar char="o"/>
            </a:pPr>
            <a:r>
              <a:rPr lang="en-US">
                <a:latin typeface="Calibri"/>
                <a:ea typeface="Calibri"/>
                <a:cs typeface="Calibri"/>
              </a:rPr>
              <a:t>Between 4 and 9 -&gt; 10%</a:t>
            </a:r>
            <a:endParaRPr lang="en-US">
              <a:latin typeface="Aptos" panose="02110004020202020204"/>
              <a:ea typeface="Calibri"/>
              <a:cs typeface="Calibri"/>
            </a:endParaRPr>
          </a:p>
          <a:p>
            <a:pPr lvl="1" indent="-171450">
              <a:buFont typeface="Courier New"/>
              <a:buChar char="o"/>
            </a:pPr>
            <a:r>
              <a:rPr lang="en-US">
                <a:latin typeface="Calibri"/>
                <a:ea typeface="Calibri"/>
                <a:cs typeface="Calibri"/>
              </a:rPr>
              <a:t>10 or more -&gt; No Discount</a:t>
            </a:r>
            <a:endParaRPr lang="en-US">
              <a:latin typeface="Aptos" panose="02110004020202020204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793AE-B217-4FB6-AE1A-A6186E231E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842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E5254-3406-4553-B776-E86E4B204E5A}" type="datetime1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5588527A-23A7-4699-8D7A-4D141391919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055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C6861-BC88-4AD1-83BA-8BE58F417A08}" type="datetime1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8527A-23A7-4699-8D7A-4D141391919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897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8A273-CCBD-4647-869A-BA9F556485E3}" type="datetime1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8527A-23A7-4699-8D7A-4D141391919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101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33705-3159-44A5-95DA-8BE0889B0C38}" type="datetime1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8527A-23A7-4699-8D7A-4D141391919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545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23120-DC38-4B49-85A9-050FFD7B4A92}" type="datetime1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8527A-23A7-4699-8D7A-4D141391919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001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F159C-E040-453C-8AD0-F0B57DE1CE16}" type="datetime1">
              <a:rPr lang="en-US" smtClean="0"/>
              <a:t>11/28/2024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8527A-23A7-4699-8D7A-4D141391919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982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C4554-3D88-4A5E-98C9-DCF3A3FD4E5A}" type="datetime1">
              <a:rPr lang="en-US" smtClean="0"/>
              <a:t>11/28/2024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8527A-23A7-4699-8D7A-4D141391919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561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D4BD2-DAC9-4188-B341-6BA517628308}" type="datetime1">
              <a:rPr lang="en-US" smtClean="0"/>
              <a:t>11/28/2024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8527A-23A7-4699-8D7A-4D141391919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7934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A2053-41BC-46B1-AAF8-3ED982BA709F}" type="datetime1">
              <a:rPr lang="en-US" smtClean="0"/>
              <a:t>11/28/2024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8527A-23A7-4699-8D7A-4D1413919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23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9395C-F750-4DE3-A230-78E213734A9A}" type="datetime1">
              <a:rPr lang="en-US" smtClean="0"/>
              <a:t>11/28/2024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8527A-23A7-4699-8D7A-4D141391919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570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E6353286-CAF5-4711-AD77-341D6634CC53}" type="datetime1">
              <a:rPr lang="en-US" smtClean="0"/>
              <a:t>11/28/2024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8527A-23A7-4699-8D7A-4D1413919193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072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6DC15E-B711-4E55-8B0C-C9CA81280547}" type="datetime1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5588527A-23A7-4699-8D7A-4D1413919193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420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6BDA0-538A-71A1-0F79-BFF04957A5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RACY Shoe Store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162A2-E543-878D-4190-F895256348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/>
              <a:t>Modern Retail operations: Leveraging Database Technology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269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C481F9D-19B3-4EA7-85A3-C5F13E9CF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86651B-DC53-4F14-95A6-4445BE4C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D5CA-8807-FD51-B008-387656F6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5950" y="1715028"/>
            <a:ext cx="3188978" cy="2109665"/>
          </a:xfrm>
        </p:spPr>
        <p:txBody>
          <a:bodyPr>
            <a:normAutofit/>
          </a:bodyPr>
          <a:lstStyle/>
          <a:p>
            <a:r>
              <a:rPr lang="en-US"/>
              <a:t>Report 3: Rewarding Loyal Customers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806D8-E7BA-66B4-4F84-5875B2080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0060" y="798973"/>
            <a:ext cx="811019" cy="5035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588527A-23A7-4699-8D7A-4D1413919193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13BFD39-6B71-48F3-8C97-21AED6AE3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71687" y="2076655"/>
            <a:ext cx="0" cy="2109665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A24DA0-DF9F-66EC-AFF5-0460C6473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3332" y="1221280"/>
            <a:ext cx="6297019" cy="1809920"/>
          </a:xfrm>
        </p:spPr>
        <p:txBody>
          <a:bodyPr>
            <a:normAutofit/>
          </a:bodyPr>
          <a:lstStyle/>
          <a:p>
            <a:r>
              <a:rPr lang="en-US"/>
              <a:t>Reward repeat customers</a:t>
            </a:r>
          </a:p>
          <a:p>
            <a:r>
              <a:rPr lang="en-US"/>
              <a:t>Assign customer membership levels</a:t>
            </a:r>
          </a:p>
          <a:p>
            <a:r>
              <a:rPr lang="en-US"/>
              <a:t>Add points for every purchase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F97A48-407C-4BBD-95AC-26CC55B92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802C098-6E20-4990-A283-083073256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D9FFB0A-C00B-7BA6-DC50-ADAC8D04D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923" y="3939200"/>
            <a:ext cx="11673190" cy="191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28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F53DA-8EB7-4FA6-A256-742DEFD40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211A63-44FC-4FE0-B8EC-CB0F0C4A2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202E2D-4F18-41B5-501C-F5F8821BF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035" y="869930"/>
            <a:ext cx="3188978" cy="2109665"/>
          </a:xfrm>
        </p:spPr>
        <p:txBody>
          <a:bodyPr>
            <a:normAutofit/>
          </a:bodyPr>
          <a:lstStyle/>
          <a:p>
            <a:r>
              <a:rPr lang="en-US"/>
              <a:t>Report 4: Sales Insights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8D27FD-C2C1-BA82-EF41-21470EB6B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0060" y="798973"/>
            <a:ext cx="811019" cy="5035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588527A-23A7-4699-8D7A-4D1413919193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51C547-E2F1-41C3-A95E-9155B8982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71687" y="2076655"/>
            <a:ext cx="0" cy="2109665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94FB9-F8A1-2EC7-452D-928E58400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1969" y="1270441"/>
            <a:ext cx="6012884" cy="2543840"/>
          </a:xfrm>
        </p:spPr>
        <p:txBody>
          <a:bodyPr>
            <a:normAutofit/>
          </a:bodyPr>
          <a:lstStyle/>
          <a:p>
            <a:pPr>
              <a:spcBef>
                <a:spcPts val="500"/>
              </a:spcBef>
            </a:pPr>
            <a:r>
              <a:rPr lang="en-US">
                <a:ea typeface="+mn-lt"/>
                <a:cs typeface="+mn-lt"/>
              </a:rPr>
              <a:t>Manage inventory</a:t>
            </a:r>
            <a:endParaRPr lang="en-US"/>
          </a:p>
          <a:p>
            <a:pPr>
              <a:spcBef>
                <a:spcPts val="500"/>
              </a:spcBef>
            </a:pPr>
            <a:r>
              <a:rPr lang="en-US">
                <a:ea typeface="+mn-lt"/>
                <a:cs typeface="+mn-lt"/>
              </a:rPr>
              <a:t>Suggest products for promotion</a:t>
            </a:r>
          </a:p>
          <a:p>
            <a:pPr>
              <a:spcBef>
                <a:spcPts val="500"/>
              </a:spcBef>
            </a:pPr>
            <a:r>
              <a:rPr lang="en-US">
                <a:ea typeface="+mn-lt"/>
                <a:cs typeface="+mn-lt"/>
              </a:rPr>
              <a:t>Benchmark performance</a:t>
            </a:r>
          </a:p>
          <a:p>
            <a:pPr>
              <a:spcBef>
                <a:spcPts val="500"/>
              </a:spcBef>
            </a:pPr>
            <a:r>
              <a:rPr lang="en-US"/>
              <a:t>Categorize sales</a:t>
            </a:r>
          </a:p>
          <a:p>
            <a:pPr>
              <a:spcBef>
                <a:spcPts val="500"/>
              </a:spcBef>
            </a:pPr>
            <a:endParaRPr lang="en-US" sz="1900" i="1"/>
          </a:p>
          <a:p>
            <a:endParaRPr lang="en-US" sz="1900"/>
          </a:p>
        </p:txBody>
      </p:sp>
      <p:pic>
        <p:nvPicPr>
          <p:cNvPr id="5" name="Picture 4" descr="A screenshot of a data analysis&#10;&#10;Description automatically generated">
            <a:extLst>
              <a:ext uri="{FF2B5EF4-FFF2-40B4-BE49-F238E27FC236}">
                <a16:creationId xmlns:a16="http://schemas.microsoft.com/office/drawing/2014/main" id="{B03E5016-8A25-28DF-22BC-9CB5C2D09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645" y="3348209"/>
            <a:ext cx="8857459" cy="27052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E411703-39C1-4613-8A79-6833AAE49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8C85B4-CF59-4923-B797-86DB975B0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361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69F53DA-8EB7-4FA6-A256-742DEFD40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2211A63-44FC-4FE0-B8EC-CB0F0C4A2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4756C0-0ABE-F181-74CE-E02066E92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839" y="2009812"/>
            <a:ext cx="3251000" cy="1064131"/>
          </a:xfrm>
        </p:spPr>
        <p:txBody>
          <a:bodyPr>
            <a:normAutofit/>
          </a:bodyPr>
          <a:lstStyle/>
          <a:p>
            <a:r>
              <a:rPr lang="en-US"/>
              <a:t>Report 5: Refund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BE083-9E13-344D-036E-2D2EBC5FA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0060" y="798973"/>
            <a:ext cx="811019" cy="5035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588527A-23A7-4699-8D7A-4D1413919193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51C547-E2F1-41C3-A95E-9155B8982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71687" y="2076655"/>
            <a:ext cx="0" cy="2109665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4A134-0DC4-C526-7FF1-D33097C4A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1970" y="804519"/>
            <a:ext cx="6012884" cy="2543840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0">
              <a:lnSpc>
                <a:spcPct val="110000"/>
              </a:lnSpc>
              <a:spcBef>
                <a:spcPts val="500"/>
              </a:spcBef>
            </a:pPr>
            <a:r>
              <a:rPr lang="en-US">
                <a:ea typeface="+mn-lt"/>
                <a:cs typeface="+mn-lt"/>
              </a:rPr>
              <a:t>Consolidate return data</a:t>
            </a:r>
          </a:p>
          <a:p>
            <a:pPr indent="0">
              <a:lnSpc>
                <a:spcPct val="110000"/>
              </a:lnSpc>
              <a:spcBef>
                <a:spcPts val="500"/>
              </a:spcBef>
            </a:pPr>
            <a:r>
              <a:rPr lang="en-US">
                <a:ea typeface="+mn-lt"/>
                <a:cs typeface="+mn-lt"/>
              </a:rPr>
              <a:t>Track return purpose</a:t>
            </a:r>
          </a:p>
          <a:p>
            <a:pPr indent="0">
              <a:lnSpc>
                <a:spcPct val="110000"/>
              </a:lnSpc>
              <a:spcBef>
                <a:spcPts val="500"/>
              </a:spcBef>
            </a:pPr>
            <a:r>
              <a:rPr lang="en-US">
                <a:ea typeface="+mn-lt"/>
                <a:cs typeface="+mn-lt"/>
              </a:rPr>
              <a:t>Check if returned is domestic or international</a:t>
            </a:r>
          </a:p>
          <a:p>
            <a:pPr indent="0">
              <a:lnSpc>
                <a:spcPct val="110000"/>
              </a:lnSpc>
              <a:spcBef>
                <a:spcPts val="500"/>
              </a:spcBef>
            </a:pPr>
            <a:r>
              <a:rPr lang="en-US">
                <a:ea typeface="+mn-lt"/>
                <a:cs typeface="+mn-lt"/>
              </a:rPr>
              <a:t>Add returned items back to inventory</a:t>
            </a:r>
          </a:p>
          <a:p>
            <a:pPr indent="0">
              <a:lnSpc>
                <a:spcPct val="110000"/>
              </a:lnSpc>
              <a:spcBef>
                <a:spcPts val="500"/>
              </a:spcBef>
            </a:pPr>
            <a:r>
              <a:rPr lang="en-US">
                <a:ea typeface="+mn-lt"/>
                <a:cs typeface="+mn-lt"/>
              </a:rPr>
              <a:t>Determine refund amount</a:t>
            </a:r>
          </a:p>
          <a:p>
            <a:pPr marL="0" indent="0">
              <a:lnSpc>
                <a:spcPct val="110000"/>
              </a:lnSpc>
              <a:buNone/>
            </a:pPr>
            <a:endParaRPr lang="en-US" sz="500" i="1"/>
          </a:p>
          <a:p>
            <a:pPr>
              <a:lnSpc>
                <a:spcPct val="110000"/>
              </a:lnSpc>
            </a:pPr>
            <a:endParaRPr lang="en-US" sz="50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E411703-39C1-4613-8A79-6833AAE49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8C85B4-CF59-4923-B797-86DB975B0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screenshot of a computer&#10;&#10;Description automatically generated">
            <a:extLst>
              <a:ext uri="{FF2B5EF4-FFF2-40B4-BE49-F238E27FC236}">
                <a16:creationId xmlns:a16="http://schemas.microsoft.com/office/drawing/2014/main" id="{7FD3E209-4A7C-36B9-1FC0-A58465F61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864" y="3619174"/>
            <a:ext cx="10525933" cy="238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8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6A970-25E7-FFFB-3848-8EBAD9A90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Lessons Learned and Future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2A538-5A20-4FB6-85B8-97DC94E7F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96" y="2015732"/>
            <a:ext cx="9520158" cy="3830591"/>
          </a:xfrm>
        </p:spPr>
        <p:txBody>
          <a:bodyPr/>
          <a:lstStyle/>
          <a:p>
            <a:r>
              <a:rPr lang="en-US" b="1"/>
              <a:t>Challenges faced: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Determining business rules to generate accurate relationships within ERD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/>
              <a:t>Ex. Store Employees &amp; Employee Shift Assignment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Translating our physical ERD to SQL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/>
              <a:t>Needed to tweak some properties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Sharing the database with all group members</a:t>
            </a:r>
          </a:p>
          <a:p>
            <a:r>
              <a:rPr lang="en-US" b="1"/>
              <a:t>Recommended changes: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Add a weak entity to stores with more information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Include more details for types of products from suppliers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9B64A-97F5-F62A-782C-E2CA3E98D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8527A-23A7-4699-8D7A-4D14139191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490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097B2-2B79-3EF0-4114-1A420ACB95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/>
              <a:t>Thank You for Your Time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46A650-431A-F33B-CE95-02F9BA218D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90919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43191A-4233-2A05-CE28-E1397165685F}"/>
              </a:ext>
            </a:extLst>
          </p:cNvPr>
          <p:cNvSpPr txBox="1"/>
          <p:nvPr/>
        </p:nvSpPr>
        <p:spPr>
          <a:xfrm>
            <a:off x="1387172" y="302057"/>
            <a:ext cx="770870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Meet our RACY Shoe Store Database Team:</a:t>
            </a:r>
          </a:p>
          <a:p>
            <a:endParaRPr lang="en-US"/>
          </a:p>
        </p:txBody>
      </p:sp>
      <p:pic>
        <p:nvPicPr>
          <p:cNvPr id="3" name="Picture 2" descr="profile image">
            <a:extLst>
              <a:ext uri="{FF2B5EF4-FFF2-40B4-BE49-F238E27FC236}">
                <a16:creationId xmlns:a16="http://schemas.microsoft.com/office/drawing/2014/main" id="{4A8A4F82-9E3A-674A-B863-98A2A3D50DB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6000"/>
                    </a14:imgEffect>
                    <a14:imgEffect>
                      <a14:brightnessContrast bright="-12000" contrast="-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21166" y="1500927"/>
            <a:ext cx="2515439" cy="247997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4" name="Picture 3" descr="A person with long hair wearing glasses&#10;&#10;Description automatically generated">
            <a:extLst>
              <a:ext uri="{FF2B5EF4-FFF2-40B4-BE49-F238E27FC236}">
                <a16:creationId xmlns:a16="http://schemas.microsoft.com/office/drawing/2014/main" id="{F8F61DA5-94CA-324F-51CB-219FD797725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34" t="8929" r="-236" b="18182"/>
          <a:stretch/>
        </p:blipFill>
        <p:spPr>
          <a:xfrm>
            <a:off x="6097115" y="1511256"/>
            <a:ext cx="2495342" cy="2457644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5" name="Picture 4" descr="Profile photo of Rohit Akole">
            <a:extLst>
              <a:ext uri="{FF2B5EF4-FFF2-40B4-BE49-F238E27FC236}">
                <a16:creationId xmlns:a16="http://schemas.microsoft.com/office/drawing/2014/main" id="{BB2A0051-317A-C34D-601D-77292F4EF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482" y="1540564"/>
            <a:ext cx="2363733" cy="2427128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6" name="Picture 5" descr="Profile photo of Allison Lund">
            <a:extLst>
              <a:ext uri="{FF2B5EF4-FFF2-40B4-BE49-F238E27FC236}">
                <a16:creationId xmlns:a16="http://schemas.microsoft.com/office/drawing/2014/main" id="{894CE505-811B-791A-99B9-49446D7F34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4838" y="1480296"/>
            <a:ext cx="2431315" cy="2579308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EB017C-55F8-8F8A-1E57-4D2FB98F9796}"/>
              </a:ext>
            </a:extLst>
          </p:cNvPr>
          <p:cNvSpPr txBox="1"/>
          <p:nvPr/>
        </p:nvSpPr>
        <p:spPr>
          <a:xfrm>
            <a:off x="987493" y="4317864"/>
            <a:ext cx="15877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R</a:t>
            </a:r>
            <a:r>
              <a:rPr lang="en-US"/>
              <a:t>ohit </a:t>
            </a:r>
            <a:r>
              <a:rPr lang="en-US" err="1"/>
              <a:t>Akole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B785A-5C9B-31CF-7056-3FC33BD94DB7}"/>
              </a:ext>
            </a:extLst>
          </p:cNvPr>
          <p:cNvSpPr txBox="1"/>
          <p:nvPr/>
        </p:nvSpPr>
        <p:spPr>
          <a:xfrm>
            <a:off x="3673973" y="4317160"/>
            <a:ext cx="15490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A</a:t>
            </a:r>
            <a:r>
              <a:rPr lang="en-US"/>
              <a:t>llison Lund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CC9F9F-0C81-82B1-ED85-4B7786B7B71D}"/>
              </a:ext>
            </a:extLst>
          </p:cNvPr>
          <p:cNvSpPr txBox="1"/>
          <p:nvPr/>
        </p:nvSpPr>
        <p:spPr>
          <a:xfrm>
            <a:off x="5887038" y="4319447"/>
            <a:ext cx="29313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C</a:t>
            </a:r>
            <a:r>
              <a:rPr lang="en-US">
                <a:ea typeface="+mn-lt"/>
                <a:cs typeface="+mn-lt"/>
              </a:rPr>
              <a:t>hristopher Vandenburgh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4C37C83-9EC5-D41A-F501-3F6E4B6A3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8527A-23A7-4699-8D7A-4D1413919193}" type="slidenum">
              <a:rPr lang="en-US" smtClean="0"/>
              <a:t>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7FF062-9FF1-68E7-A269-EAF8C456B876}"/>
              </a:ext>
            </a:extLst>
          </p:cNvPr>
          <p:cNvSpPr txBox="1"/>
          <p:nvPr/>
        </p:nvSpPr>
        <p:spPr>
          <a:xfrm>
            <a:off x="9095873" y="4319861"/>
            <a:ext cx="30998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/>
              <a:t>Y</a:t>
            </a:r>
            <a:r>
              <a:rPr lang="en-US" err="1"/>
              <a:t>ashas</a:t>
            </a:r>
            <a:r>
              <a:rPr lang="en-US"/>
              <a:t> </a:t>
            </a:r>
            <a:r>
              <a:rPr lang="en-US" err="1"/>
              <a:t>Guddada</a:t>
            </a:r>
            <a:r>
              <a:rPr lang="en-US"/>
              <a:t> Sreenivas</a:t>
            </a:r>
          </a:p>
        </p:txBody>
      </p:sp>
    </p:spTree>
    <p:extLst>
      <p:ext uri="{BB962C8B-B14F-4D97-AF65-F5344CB8AC3E}">
        <p14:creationId xmlns:p14="http://schemas.microsoft.com/office/powerpoint/2010/main" val="4058511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2FDB9-D71F-463B-C205-74ADFA63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Topics for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D61F4-3E04-28BC-9A56-D3E4F1D73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Database purpose and benefits relative to retail</a:t>
            </a:r>
          </a:p>
          <a:p>
            <a:r>
              <a:rPr lang="en-US"/>
              <a:t>Data flow diagram</a:t>
            </a:r>
          </a:p>
          <a:p>
            <a:r>
              <a:rPr lang="en-US"/>
              <a:t>Database interactions</a:t>
            </a:r>
          </a:p>
          <a:p>
            <a:pPr lvl="1"/>
            <a:r>
              <a:rPr lang="en-US"/>
              <a:t>Information retrieval</a:t>
            </a:r>
          </a:p>
          <a:p>
            <a:pPr lvl="1"/>
            <a:r>
              <a:rPr lang="en-US"/>
              <a:t>Data interpretation</a:t>
            </a:r>
          </a:p>
          <a:p>
            <a:pPr lvl="1"/>
            <a:r>
              <a:rPr lang="en-US"/>
              <a:t>Data modification</a:t>
            </a:r>
          </a:p>
          <a:p>
            <a:r>
              <a:rPr lang="en-US"/>
              <a:t>Lessons learned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6F3D34-76E6-27AC-E776-C3AA504B3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8527A-23A7-4699-8D7A-4D14139191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40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DD375-69AB-C07A-4112-94ED4AA7B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Pre-database Problems:</a:t>
            </a:r>
            <a:r>
              <a:rPr lang="en-US"/>
              <a:t>	</a:t>
            </a:r>
            <a:r>
              <a:rPr lang="en-US" sz="2800"/>
              <a:t>   Database Enhancements: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D5562-BD71-93AA-68CF-B5924924A4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7424" y="2020719"/>
            <a:ext cx="4608576" cy="3438144"/>
          </a:xfrm>
        </p:spPr>
        <p:txBody>
          <a:bodyPr/>
          <a:lstStyle/>
          <a:p>
            <a:r>
              <a:rPr lang="en-US"/>
              <a:t>Missed sales opportunities</a:t>
            </a:r>
          </a:p>
          <a:p>
            <a:r>
              <a:rPr lang="en-US"/>
              <a:t>Difficulty tracking inventory</a:t>
            </a:r>
          </a:p>
          <a:p>
            <a:r>
              <a:rPr lang="en-US"/>
              <a:t>Poor customer insights</a:t>
            </a:r>
          </a:p>
          <a:p>
            <a:r>
              <a:rPr lang="en-US"/>
              <a:t>Limited store comparability</a:t>
            </a:r>
          </a:p>
          <a:p>
            <a:r>
              <a:rPr lang="en-US"/>
              <a:t>Weak employee oversight</a:t>
            </a:r>
          </a:p>
          <a:p>
            <a:r>
              <a:rPr lang="en-US"/>
              <a:t>Disorganized product tracking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7AE2DF-C6A3-4474-E970-BD3F6C5A728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Comprehensive sales tracking</a:t>
            </a:r>
          </a:p>
          <a:p>
            <a:r>
              <a:rPr lang="en-US"/>
              <a:t>Streamlined inventory control</a:t>
            </a:r>
          </a:p>
          <a:p>
            <a:r>
              <a:rPr lang="en-US"/>
              <a:t>Customer history and loyalty</a:t>
            </a:r>
          </a:p>
          <a:p>
            <a:r>
              <a:rPr lang="en-US"/>
              <a:t>Store sales analysis</a:t>
            </a:r>
          </a:p>
          <a:p>
            <a:r>
              <a:rPr lang="en-US"/>
              <a:t>Effective employee management</a:t>
            </a:r>
          </a:p>
          <a:p>
            <a:r>
              <a:rPr lang="en-US"/>
              <a:t>Return, shipment, and supplier tracking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6617EA-300F-12F3-9DB7-40A7B851D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8527A-23A7-4699-8D7A-4D1413919193}" type="slidenum">
              <a:rPr lang="en-US" smtClean="0"/>
              <a:t>4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95CE62D-598B-2772-1E87-BE6551C978F5}"/>
              </a:ext>
            </a:extLst>
          </p:cNvPr>
          <p:cNvCxnSpPr/>
          <p:nvPr/>
        </p:nvCxnSpPr>
        <p:spPr>
          <a:xfrm>
            <a:off x="5308060" y="2256817"/>
            <a:ext cx="1005840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924851-1F85-A4D3-80DB-F190CDA8CEAB}"/>
              </a:ext>
            </a:extLst>
          </p:cNvPr>
          <p:cNvCxnSpPr/>
          <p:nvPr/>
        </p:nvCxnSpPr>
        <p:spPr>
          <a:xfrm>
            <a:off x="5308060" y="2749686"/>
            <a:ext cx="1005840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025339-85F0-BC15-3BA3-B6C5FB1801D5}"/>
              </a:ext>
            </a:extLst>
          </p:cNvPr>
          <p:cNvCxnSpPr/>
          <p:nvPr/>
        </p:nvCxnSpPr>
        <p:spPr>
          <a:xfrm>
            <a:off x="5308060" y="3229583"/>
            <a:ext cx="1005840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610FABC-9302-DD1A-FA81-CF2E1C6A17E4}"/>
              </a:ext>
            </a:extLst>
          </p:cNvPr>
          <p:cNvCxnSpPr/>
          <p:nvPr/>
        </p:nvCxnSpPr>
        <p:spPr>
          <a:xfrm>
            <a:off x="5308060" y="3725694"/>
            <a:ext cx="1005840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74D736-8CAB-D3D7-06BF-A0A191F8C5A7}"/>
              </a:ext>
            </a:extLst>
          </p:cNvPr>
          <p:cNvCxnSpPr/>
          <p:nvPr/>
        </p:nvCxnSpPr>
        <p:spPr>
          <a:xfrm>
            <a:off x="5308060" y="4192622"/>
            <a:ext cx="1005840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7686565-F87D-B2F5-00C3-D1743D234E38}"/>
              </a:ext>
            </a:extLst>
          </p:cNvPr>
          <p:cNvCxnSpPr/>
          <p:nvPr/>
        </p:nvCxnSpPr>
        <p:spPr>
          <a:xfrm>
            <a:off x="5308060" y="4669277"/>
            <a:ext cx="1005840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4526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C9D519-46B4-54C5-DC99-D73627DB4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8527A-23A7-4699-8D7A-4D1413919193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A diagram of a company&#10;&#10;Description automatically generated">
            <a:extLst>
              <a:ext uri="{FF2B5EF4-FFF2-40B4-BE49-F238E27FC236}">
                <a16:creationId xmlns:a16="http://schemas.microsoft.com/office/drawing/2014/main" id="{11916013-7942-9646-06F2-0795E84F6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1"/>
            <a:ext cx="12192000" cy="68556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A6366F-7674-077A-3C6A-8578C9B98C68}"/>
              </a:ext>
            </a:extLst>
          </p:cNvPr>
          <p:cNvSpPr txBox="1"/>
          <p:nvPr/>
        </p:nvSpPr>
        <p:spPr>
          <a:xfrm>
            <a:off x="-2209" y="-2209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5FA534"/>
                </a:solidFill>
              </a:rPr>
              <a:t>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45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6ACF36-62C8-9581-98F1-B8A2089A9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8527A-23A7-4699-8D7A-4D1413919193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 descr="A diagram of sales and products&#10;&#10;Description automatically generated">
            <a:extLst>
              <a:ext uri="{FF2B5EF4-FFF2-40B4-BE49-F238E27FC236}">
                <a16:creationId xmlns:a16="http://schemas.microsoft.com/office/drawing/2014/main" id="{9FD46C03-02C5-B476-AE1F-C118B26A4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19"/>
            <a:ext cx="12192000" cy="68329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69429B-6966-1E9B-ACBF-1269EEEE6DA1}"/>
              </a:ext>
            </a:extLst>
          </p:cNvPr>
          <p:cNvSpPr txBox="1"/>
          <p:nvPr/>
        </p:nvSpPr>
        <p:spPr>
          <a:xfrm>
            <a:off x="-2209" y="-2209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5FA534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642351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55E495-44A1-A2FB-8930-1EDBE60D9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8527A-23A7-4699-8D7A-4D1413919193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A diagram of customer loyalty&#10;&#10;Description automatically generated">
            <a:extLst>
              <a:ext uri="{FF2B5EF4-FFF2-40B4-BE49-F238E27FC236}">
                <a16:creationId xmlns:a16="http://schemas.microsoft.com/office/drawing/2014/main" id="{F11433D4-8B0C-C682-1EE1-51A76439D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1" y="0"/>
            <a:ext cx="1215427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262469-B3E9-9C8A-EE3E-2286158A7777}"/>
              </a:ext>
            </a:extLst>
          </p:cNvPr>
          <p:cNvSpPr txBox="1"/>
          <p:nvPr/>
        </p:nvSpPr>
        <p:spPr>
          <a:xfrm>
            <a:off x="-2209" y="-2209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5FA534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193050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F53DA-8EB7-4FA6-A256-742DEFD40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211A63-44FC-4FE0-B8EC-CB0F0C4A2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C7431-1BCF-A63A-5D19-364A83DBF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070" y="1299438"/>
            <a:ext cx="3188978" cy="2109665"/>
          </a:xfrm>
        </p:spPr>
        <p:txBody>
          <a:bodyPr>
            <a:normAutofit/>
          </a:bodyPr>
          <a:lstStyle/>
          <a:p>
            <a:r>
              <a:rPr lang="en-US"/>
              <a:t>Report 1: Top Yearly Sales Store Award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20CEC-DB98-E866-4DC5-FD4128CEA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0060" y="798973"/>
            <a:ext cx="811019" cy="5035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588527A-23A7-4699-8D7A-4D1413919193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E51C547-E2F1-41C3-A95E-9155B8982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71687" y="2076655"/>
            <a:ext cx="0" cy="2109665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00E479F-905A-6E5B-F95C-7C0B9A490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1519" y="1642480"/>
            <a:ext cx="6012884" cy="2543840"/>
          </a:xfrm>
        </p:spPr>
        <p:txBody>
          <a:bodyPr>
            <a:normAutofit/>
          </a:bodyPr>
          <a:lstStyle/>
          <a:p>
            <a:r>
              <a:rPr lang="en-US"/>
              <a:t>Compare yearly sales across stores</a:t>
            </a:r>
          </a:p>
          <a:p>
            <a:r>
              <a:rPr lang="en-US"/>
              <a:t>Reward employees at the top store</a:t>
            </a:r>
          </a:p>
          <a:p>
            <a:r>
              <a:rPr lang="en-US"/>
              <a:t>Encourage employees to work as a team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672CEC-5B0D-418B-AA9D-57B120AEE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639" y="3684503"/>
            <a:ext cx="9269764" cy="22942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411703-39C1-4613-8A79-6833AAE49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8C85B4-CF59-4923-B797-86DB975B0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423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F53DA-8EB7-4FA6-A256-742DEFD40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211A63-44FC-4FE0-B8EC-CB0F0C4A2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F67A0C-554C-B88E-D633-FBF6935ED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5950" y="1715028"/>
            <a:ext cx="3188978" cy="2109665"/>
          </a:xfrm>
        </p:spPr>
        <p:txBody>
          <a:bodyPr>
            <a:normAutofit/>
          </a:bodyPr>
          <a:lstStyle/>
          <a:p>
            <a:r>
              <a:rPr lang="en-US"/>
              <a:t>Report 2: Discounting Low Volume Products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54A1E-B3B0-E32F-0CB3-1C12BF8E0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0060" y="798973"/>
            <a:ext cx="811019" cy="5035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588527A-23A7-4699-8D7A-4D1413919193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E51C547-E2F1-41C3-A95E-9155B8982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71687" y="2076655"/>
            <a:ext cx="0" cy="2109665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F565CE9-8523-F23F-3A79-C79A18A4E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6401" y="1532611"/>
            <a:ext cx="6012884" cy="2543840"/>
          </a:xfrm>
        </p:spPr>
        <p:txBody>
          <a:bodyPr>
            <a:normAutofit/>
          </a:bodyPr>
          <a:lstStyle/>
          <a:p>
            <a:r>
              <a:rPr lang="en-US"/>
              <a:t>Product performance by store</a:t>
            </a:r>
          </a:p>
          <a:p>
            <a:r>
              <a:rPr lang="en-US"/>
              <a:t>Discount slower moving products</a:t>
            </a:r>
          </a:p>
          <a:p>
            <a:r>
              <a:rPr lang="en-US"/>
              <a:t>Tailor marketing strategies</a:t>
            </a:r>
          </a:p>
          <a:p>
            <a:r>
              <a:rPr lang="en-US"/>
              <a:t>Refine product placements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E9F26C4-045C-25EF-B5A6-1883D1EE4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161" y="3936308"/>
            <a:ext cx="9381692" cy="19701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411703-39C1-4613-8A79-6833AAE49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8C85B4-CF59-4923-B797-86DB975B0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36978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B4D278DBF61340A3FCF2C8243CEC59" ma:contentTypeVersion="6" ma:contentTypeDescription="Create a new document." ma:contentTypeScope="" ma:versionID="2e06a49ee03fc6b268650f3c8ec081af">
  <xsd:schema xmlns:xsd="http://www.w3.org/2001/XMLSchema" xmlns:xs="http://www.w3.org/2001/XMLSchema" xmlns:p="http://schemas.microsoft.com/office/2006/metadata/properties" xmlns:ns3="fcd85ba9-7d06-4d4a-b225-b9ac251380ec" targetNamespace="http://schemas.microsoft.com/office/2006/metadata/properties" ma:root="true" ma:fieldsID="c117b540c063adfb5b81b47c5d8276dc" ns3:_="">
    <xsd:import namespace="fcd85ba9-7d06-4d4a-b225-b9ac251380ec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d85ba9-7d06-4d4a-b225-b9ac251380ec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cd85ba9-7d06-4d4a-b225-b9ac251380ec" xsi:nil="true"/>
  </documentManagement>
</p:properties>
</file>

<file path=customXml/itemProps1.xml><?xml version="1.0" encoding="utf-8"?>
<ds:datastoreItem xmlns:ds="http://schemas.openxmlformats.org/officeDocument/2006/customXml" ds:itemID="{42202D2E-51D4-4D99-9D33-FFD53F3BB80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2DD863E-A954-4252-93D0-17C605B57F43}">
  <ds:schemaRefs>
    <ds:schemaRef ds:uri="fcd85ba9-7d06-4d4a-b225-b9ac251380e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C7D2DCB-66EE-4697-ACFB-7ED25BEFE04A}">
  <ds:schemaRefs>
    <ds:schemaRef ds:uri="fcd85ba9-7d06-4d4a-b225-b9ac251380e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RACYSHOES</Template>
  <TotalTime>0</TotalTime>
  <Words>412</Words>
  <Application>Microsoft Office PowerPoint</Application>
  <PresentationFormat>Widescreen</PresentationFormat>
  <Paragraphs>122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Aptos</vt:lpstr>
      <vt:lpstr>Arial</vt:lpstr>
      <vt:lpstr>Calibri</vt:lpstr>
      <vt:lpstr>Courier New</vt:lpstr>
      <vt:lpstr>Palatino Linotype</vt:lpstr>
      <vt:lpstr>Wingdings</vt:lpstr>
      <vt:lpstr>Gallery</vt:lpstr>
      <vt:lpstr>RACY Shoe Store</vt:lpstr>
      <vt:lpstr>PowerPoint Presentation</vt:lpstr>
      <vt:lpstr>Topics for Discussion</vt:lpstr>
      <vt:lpstr>Pre-database Problems:    Database Enhancements:</vt:lpstr>
      <vt:lpstr>PowerPoint Presentation</vt:lpstr>
      <vt:lpstr>PowerPoint Presentation</vt:lpstr>
      <vt:lpstr>PowerPoint Presentation</vt:lpstr>
      <vt:lpstr>Report 1: Top Yearly Sales Store Award</vt:lpstr>
      <vt:lpstr>Report 2: Discounting Low Volume Products</vt:lpstr>
      <vt:lpstr>Report 3: Rewarding Loyal Customers</vt:lpstr>
      <vt:lpstr>Report 4: Sales Insights</vt:lpstr>
      <vt:lpstr>Report 5: Refund Analysis</vt:lpstr>
      <vt:lpstr>Lessons Learned and Future Plans</vt:lpstr>
      <vt:lpstr>Thank You for Your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Guddada Sreenivas, Yashas</dc:creator>
  <cp:lastModifiedBy>yashas g s</cp:lastModifiedBy>
  <cp:revision>1</cp:revision>
  <dcterms:created xsi:type="dcterms:W3CDTF">2024-11-29T00:13:09Z</dcterms:created>
  <dcterms:modified xsi:type="dcterms:W3CDTF">2024-11-29T00:13:29Z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0x010100CCB4D278DBF61340A3FCF2C8243CEC59</vt:lpwstr>
  </property>
</Properties>
</file>